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64" r:id="rId4"/>
    <p:sldId id="265" r:id="rId5"/>
    <p:sldId id="258" r:id="rId6"/>
    <p:sldId id="259" r:id="rId7"/>
    <p:sldId id="260" r:id="rId8"/>
    <p:sldId id="261" r:id="rId9"/>
    <p:sldId id="262" r:id="rId10"/>
    <p:sldId id="263"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E84B96E-618D-46A1-95B3-F0877C6F5218}" type="datetimeFigureOut">
              <a:rPr lang="en-IN" smtClean="0"/>
              <a:t>28-03-2024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3786963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84B96E-618D-46A1-95B3-F0877C6F5218}" type="datetimeFigureOut">
              <a:rPr lang="en-IN" smtClean="0"/>
              <a:t>28-03-2024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41074131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E84B96E-618D-46A1-95B3-F0877C6F5218}" type="datetimeFigureOut">
              <a:rPr lang="en-IN" smtClean="0"/>
              <a:t>28-03-2024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4197779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E84B96E-618D-46A1-95B3-F0877C6F5218}" type="datetimeFigureOut">
              <a:rPr lang="en-IN" smtClean="0"/>
              <a:t>28-03-2024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10774B-F7B2-430A-BAFF-EBA0F5760D48}"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031556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84B96E-618D-46A1-95B3-F0877C6F5218}" type="datetimeFigureOut">
              <a:rPr lang="en-IN" smtClean="0"/>
              <a:t>28-03-2024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20514145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E84B96E-618D-46A1-95B3-F0877C6F5218}" type="datetimeFigureOut">
              <a:rPr lang="en-IN" smtClean="0"/>
              <a:t>28-03-2024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10801575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E84B96E-618D-46A1-95B3-F0877C6F5218}" type="datetimeFigureOut">
              <a:rPr lang="en-IN" smtClean="0"/>
              <a:t>28-03-2024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5763149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84B96E-618D-46A1-95B3-F0877C6F5218}" type="datetimeFigureOut">
              <a:rPr lang="en-IN" smtClean="0"/>
              <a:t>28-03-2024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10835819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84B96E-618D-46A1-95B3-F0877C6F5218}" type="datetimeFigureOut">
              <a:rPr lang="en-IN" smtClean="0"/>
              <a:t>28-03-2024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14098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6E84B96E-618D-46A1-95B3-F0877C6F5218}" type="datetimeFigureOut">
              <a:rPr lang="en-IN" smtClean="0"/>
              <a:t>28-03-2024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2492394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84B96E-618D-46A1-95B3-F0877C6F5218}" type="datetimeFigureOut">
              <a:rPr lang="en-IN" smtClean="0"/>
              <a:t>28-03-2024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110406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E84B96E-618D-46A1-95B3-F0877C6F5218}" type="datetimeFigureOut">
              <a:rPr lang="en-IN" smtClean="0"/>
              <a:t>28-03-2024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189486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84B96E-618D-46A1-95B3-F0877C6F5218}" type="datetimeFigureOut">
              <a:rPr lang="en-IN" smtClean="0"/>
              <a:t>28-03-2024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4270468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6E84B96E-618D-46A1-95B3-F0877C6F5218}" type="datetimeFigureOut">
              <a:rPr lang="en-IN" smtClean="0"/>
              <a:t>28-03-2024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1909034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E84B96E-618D-46A1-95B3-F0877C6F5218}" type="datetimeFigureOut">
              <a:rPr lang="en-IN" smtClean="0"/>
              <a:t>28-03-2024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3626593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6E84B96E-618D-46A1-95B3-F0877C6F5218}" type="datetimeFigureOut">
              <a:rPr lang="en-IN" smtClean="0"/>
              <a:t>28-03-2024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9088816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84B96E-618D-46A1-95B3-F0877C6F5218}" type="datetimeFigureOut">
              <a:rPr lang="en-IN" smtClean="0"/>
              <a:t>28-03-2024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210774B-F7B2-430A-BAFF-EBA0F5760D48}" type="slidenum">
              <a:rPr lang="en-IN" smtClean="0"/>
              <a:t>‹#›</a:t>
            </a:fld>
            <a:endParaRPr lang="en-IN"/>
          </a:p>
        </p:txBody>
      </p:sp>
    </p:spTree>
    <p:extLst>
      <p:ext uri="{BB962C8B-B14F-4D97-AF65-F5344CB8AC3E}">
        <p14:creationId xmlns:p14="http://schemas.microsoft.com/office/powerpoint/2010/main" val="3515974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E84B96E-618D-46A1-95B3-F0877C6F5218}" type="datetimeFigureOut">
              <a:rPr lang="en-IN" smtClean="0"/>
              <a:t>28-03-2024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F210774B-F7B2-430A-BAFF-EBA0F5760D48}" type="slidenum">
              <a:rPr lang="en-IN" smtClean="0"/>
              <a:t>‹#›</a:t>
            </a:fld>
            <a:endParaRPr lang="en-IN"/>
          </a:p>
        </p:txBody>
      </p:sp>
    </p:spTree>
    <p:extLst>
      <p:ext uri="{BB962C8B-B14F-4D97-AF65-F5344CB8AC3E}">
        <p14:creationId xmlns:p14="http://schemas.microsoft.com/office/powerpoint/2010/main" val="3142038048"/>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aperpile.com/c/RximKb/opho+Qs2f" TargetMode="External"/><Relationship Id="rId2" Type="http://schemas.openxmlformats.org/officeDocument/2006/relationships/hyperlink" Target="https://paperpile.com/c/RximKb/opho" TargetMode="External"/><Relationship Id="rId1" Type="http://schemas.openxmlformats.org/officeDocument/2006/relationships/slideLayout" Target="../slideLayouts/slideLayout2.xml"/><Relationship Id="rId4" Type="http://schemas.openxmlformats.org/officeDocument/2006/relationships/hyperlink" Target="https://paperpile.com/c/RximKb/chKr"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aperpile.com/c/RximKb/EgRc+4YOy" TargetMode="External"/><Relationship Id="rId2" Type="http://schemas.openxmlformats.org/officeDocument/2006/relationships/hyperlink" Target="https://paperpile.com/c/RximKb/EgRc"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6E846-BD7D-EA35-04DF-572DC8EFD9F6}"/>
              </a:ext>
            </a:extLst>
          </p:cNvPr>
          <p:cNvSpPr>
            <a:spLocks noGrp="1"/>
          </p:cNvSpPr>
          <p:nvPr>
            <p:ph type="ctrTitle"/>
          </p:nvPr>
        </p:nvSpPr>
        <p:spPr>
          <a:xfrm>
            <a:off x="1154955" y="709128"/>
            <a:ext cx="10956180" cy="2233746"/>
          </a:xfrm>
        </p:spPr>
        <p:txBody>
          <a:bodyPr/>
          <a:lstStyle/>
          <a:p>
            <a:pPr algn="r"/>
            <a:br>
              <a:rPr lang="en-IN" sz="1800" dirty="0">
                <a:effectLst/>
                <a:latin typeface="Calibri" panose="020F0502020204030204" pitchFamily="34" charset="0"/>
                <a:ea typeface="Calibri" panose="020F0502020204030204" pitchFamily="34" charset="0"/>
              </a:rPr>
            </a:br>
            <a:r>
              <a:rPr lang="en-US" sz="3200" b="1" dirty="0">
                <a:solidFill>
                  <a:schemeClr val="accent2">
                    <a:lumMod val="60000"/>
                    <a:lumOff val="40000"/>
                  </a:schemeClr>
                </a:solidFill>
                <a:latin typeface="Times New Roman" panose="02020603050405020304" pitchFamily="18" charset="0"/>
                <a:ea typeface="Times New Roman" panose="02020603050405020304" pitchFamily="18" charset="0"/>
              </a:rPr>
              <a:t>AN INPUT CHECKER WITH PREDICTIVE PARSING TECHNIQUE ON USER DEMAND: PARSEGUARD PRO</a:t>
            </a:r>
            <a:endParaRPr lang="en-IN" sz="3200" dirty="0"/>
          </a:p>
        </p:txBody>
      </p:sp>
      <p:sp>
        <p:nvSpPr>
          <p:cNvPr id="4" name="TextBox 3">
            <a:extLst>
              <a:ext uri="{FF2B5EF4-FFF2-40B4-BE49-F238E27FC236}">
                <a16:creationId xmlns:a16="http://schemas.microsoft.com/office/drawing/2014/main" id="{08F9A4CB-CDB4-5D47-BC82-2BE51DB94CE6}"/>
              </a:ext>
            </a:extLst>
          </p:cNvPr>
          <p:cNvSpPr txBox="1"/>
          <p:nvPr/>
        </p:nvSpPr>
        <p:spPr>
          <a:xfrm>
            <a:off x="6876661" y="5571310"/>
            <a:ext cx="5421086" cy="923330"/>
          </a:xfrm>
          <a:prstGeom prst="rect">
            <a:avLst/>
          </a:prstGeom>
          <a:noFill/>
        </p:spPr>
        <p:txBody>
          <a:bodyPr wrap="square" rtlCol="0">
            <a:spAutoFit/>
          </a:bodyPr>
          <a:lstStyle/>
          <a:p>
            <a:r>
              <a:rPr lang="en-IN" dirty="0"/>
              <a:t>CAPSTONE PROJECT</a:t>
            </a:r>
          </a:p>
          <a:p>
            <a:r>
              <a:rPr lang="en-IN" dirty="0"/>
              <a:t>CSA1461:COMPILER DESIGN FOR CFL</a:t>
            </a:r>
          </a:p>
          <a:p>
            <a:r>
              <a:rPr lang="en-IN" dirty="0"/>
              <a:t>FACULTY INCHARGE : Dr . G. Michael.</a:t>
            </a:r>
          </a:p>
        </p:txBody>
      </p:sp>
      <p:sp>
        <p:nvSpPr>
          <p:cNvPr id="6" name="Subtitle 2">
            <a:extLst>
              <a:ext uri="{FF2B5EF4-FFF2-40B4-BE49-F238E27FC236}">
                <a16:creationId xmlns:a16="http://schemas.microsoft.com/office/drawing/2014/main" id="{21ECA04F-4CE6-AB63-B807-0ADEC37D11CB}"/>
              </a:ext>
            </a:extLst>
          </p:cNvPr>
          <p:cNvSpPr>
            <a:spLocks noGrp="1"/>
          </p:cNvSpPr>
          <p:nvPr>
            <p:ph type="subTitle" idx="1"/>
          </p:nvPr>
        </p:nvSpPr>
        <p:spPr>
          <a:xfrm>
            <a:off x="5551713" y="3429000"/>
            <a:ext cx="6559421" cy="1656184"/>
          </a:xfrm>
        </p:spPr>
        <p:txBody>
          <a:bodyPr>
            <a:normAutofit/>
          </a:bodyPr>
          <a:lstStyle/>
          <a:p>
            <a:pPr algn="ctr">
              <a:lnSpc>
                <a:spcPct val="115000"/>
              </a:lnSpc>
              <a:spcAft>
                <a:spcPts val="800"/>
              </a:spcAft>
            </a:pPr>
            <a:r>
              <a:rPr lang="en-US" sz="1800" dirty="0">
                <a:solidFill>
                  <a:srgbClr val="92D050"/>
                </a:solidFill>
                <a:effectLst/>
                <a:latin typeface="Times New Roman" panose="02020603050405020304" pitchFamily="18" charset="0"/>
                <a:ea typeface="Calibri" panose="020F0502020204030204" pitchFamily="34" charset="0"/>
              </a:rPr>
              <a:t>SAYED.SAMEER BASHA</a:t>
            </a:r>
            <a:r>
              <a:rPr lang="en-US" sz="1800" dirty="0">
                <a:solidFill>
                  <a:srgbClr val="92D050"/>
                </a:solidFill>
                <a:effectLst/>
                <a:latin typeface="Times New Roman" panose="02020603050405020304" pitchFamily="18" charset="0"/>
                <a:ea typeface="Times New Roman" panose="02020603050405020304" pitchFamily="18" charset="0"/>
              </a:rPr>
              <a:t> (192211422)</a:t>
            </a:r>
            <a:endParaRPr lang="en-IN" sz="1800" dirty="0">
              <a:solidFill>
                <a:srgbClr val="92D050"/>
              </a:solidFill>
              <a:effectLst/>
              <a:latin typeface="Calibri" panose="020F0502020204030204" pitchFamily="34" charset="0"/>
              <a:ea typeface="Calibri" panose="020F0502020204030204" pitchFamily="34" charset="0"/>
            </a:endParaRPr>
          </a:p>
          <a:p>
            <a:pPr algn="ctr">
              <a:lnSpc>
                <a:spcPct val="115000"/>
              </a:lnSpc>
              <a:spcAft>
                <a:spcPts val="800"/>
              </a:spcAft>
            </a:pPr>
            <a:r>
              <a:rPr lang="en-US" sz="1800" dirty="0">
                <a:solidFill>
                  <a:srgbClr val="92D050"/>
                </a:solidFill>
                <a:effectLst/>
                <a:latin typeface="Times New Roman" panose="02020603050405020304" pitchFamily="18" charset="0"/>
                <a:ea typeface="Times New Roman" panose="02020603050405020304" pitchFamily="18" charset="0"/>
              </a:rPr>
              <a:t>PADALA KARTHIKKESHAVA REDDY (192211256)</a:t>
            </a:r>
            <a:endParaRPr lang="en-IN" sz="1800" dirty="0">
              <a:solidFill>
                <a:srgbClr val="92D050"/>
              </a:solidFill>
              <a:effectLst/>
              <a:latin typeface="Calibri" panose="020F0502020204030204" pitchFamily="34" charset="0"/>
              <a:ea typeface="Calibri" panose="020F0502020204030204" pitchFamily="34" charset="0"/>
            </a:endParaRPr>
          </a:p>
          <a:p>
            <a:pPr algn="ctr">
              <a:lnSpc>
                <a:spcPct val="115000"/>
              </a:lnSpc>
              <a:spcAft>
                <a:spcPts val="800"/>
              </a:spcAft>
            </a:pPr>
            <a:r>
              <a:rPr lang="en-US" sz="1800" dirty="0">
                <a:solidFill>
                  <a:srgbClr val="92D050"/>
                </a:solidFill>
                <a:effectLst/>
                <a:latin typeface="Times New Roman" panose="02020603050405020304" pitchFamily="18" charset="0"/>
                <a:ea typeface="Times New Roman" panose="02020603050405020304" pitchFamily="18" charset="0"/>
              </a:rPr>
              <a:t>KATAKAM RAKESH REDDY (192211259)</a:t>
            </a:r>
            <a:endParaRPr lang="en-IN" sz="1800" dirty="0">
              <a:solidFill>
                <a:srgbClr val="92D050"/>
              </a:solidFill>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40868918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AA219A-88FF-DD45-EB13-43577AE1D1BE}"/>
              </a:ext>
            </a:extLst>
          </p:cNvPr>
          <p:cNvSpPr>
            <a:spLocks noGrp="1"/>
          </p:cNvSpPr>
          <p:nvPr>
            <p:ph idx="1"/>
          </p:nvPr>
        </p:nvSpPr>
        <p:spPr>
          <a:xfrm>
            <a:off x="1103312" y="685800"/>
            <a:ext cx="8946541" cy="5562599"/>
          </a:xfrm>
        </p:spPr>
        <p:txBody>
          <a:bodyPr>
            <a:normAutofit/>
          </a:bodyPr>
          <a:lstStyle/>
          <a:p>
            <a:pPr algn="just">
              <a:lnSpc>
                <a:spcPct val="115000"/>
              </a:lnSpc>
              <a:spcBef>
                <a:spcPts val="1200"/>
              </a:spcBef>
              <a:spcAft>
                <a:spcPts val="1200"/>
              </a:spcAft>
            </a:pPr>
            <a:r>
              <a:rPr lang="en-IN" sz="1800" b="1" dirty="0">
                <a:solidFill>
                  <a:srgbClr val="00B050"/>
                </a:solidFill>
                <a:effectLst/>
                <a:latin typeface="Times New Roman" panose="02020603050405020304" pitchFamily="18" charset="0"/>
                <a:ea typeface="Times New Roman" panose="02020603050405020304" pitchFamily="18" charset="0"/>
                <a:cs typeface="Times New Roman" panose="02020603050405020304" pitchFamily="18" charset="0"/>
              </a:rPr>
              <a:t>REFERENCES</a:t>
            </a:r>
            <a:endParaRPr lang="en-IN" sz="1800" dirty="0">
              <a:solidFill>
                <a:srgbClr val="00B050"/>
              </a:solidFill>
              <a:effectLst/>
              <a:latin typeface="Times New Roman" panose="02020603050405020304" pitchFamily="18" charset="0"/>
              <a:ea typeface="Arial" panose="020B0604020202020204" pitchFamily="34" charset="0"/>
              <a:cs typeface="Times New Roman" panose="02020603050405020304" pitchFamily="18" charset="0"/>
            </a:endParaRPr>
          </a:p>
          <a:p>
            <a:pPr>
              <a:lnSpc>
                <a:spcPct val="115000"/>
              </a:lnSpc>
              <a:spcBef>
                <a:spcPts val="1200"/>
              </a:spcBef>
              <a:spcAft>
                <a:spcPts val="1200"/>
              </a:spcAft>
            </a:pPr>
            <a:r>
              <a:rPr lang="en-IN" sz="1800"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(Victoria University of Wellington. Department of Computer Science and Groves 1994)</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Batrachian, Sergio, Oliver Bender, Francisco Cascadura, Jorge Ciera, Elsa Kubel, Shahram Khedive,</a:t>
            </a:r>
            <a:endParaRPr lang="en-IN" sz="1800" dirty="0">
              <a:effectLst/>
              <a:latin typeface="Times New Roman" panose="02020603050405020304" pitchFamily="18" charset="0"/>
              <a:ea typeface="Arial" panose="020B0604020202020204" pitchFamily="34" charset="0"/>
              <a:cs typeface="Times New Roman" panose="02020603050405020304" pitchFamily="18" charset="0"/>
            </a:endParaRPr>
          </a:p>
          <a:p>
            <a:pPr>
              <a:lnSpc>
                <a:spcPct val="115000"/>
              </a:lnSpc>
              <a:spcBef>
                <a:spcPts val="1200"/>
              </a:spcBef>
              <a:spcAft>
                <a:spcPts val="1200"/>
              </a:spcAft>
            </a:pPr>
            <a:r>
              <a:rPr lang="en-IN" sz="1800"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(Victoria University of Wellington. Department of Computer Science and Groves 1994; Liu et al. 2024)</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Antonio Lagarde, Hermann Ney, Jess Toms, Enrique Vidal, Juan-Miguel Villar. 2009. Statistical approaches to computer-assisted translation. In Computational Linguistics, 35(1) 3-28.</a:t>
            </a:r>
            <a:endParaRPr lang="en-IN" sz="1800" dirty="0">
              <a:effectLst/>
              <a:latin typeface="Times New Roman" panose="02020603050405020304" pitchFamily="18" charset="0"/>
              <a:ea typeface="Arial" panose="020B0604020202020204" pitchFamily="34" charset="0"/>
              <a:cs typeface="Times New Roman" panose="02020603050405020304" pitchFamily="18" charset="0"/>
            </a:endParaRPr>
          </a:p>
          <a:p>
            <a:pPr>
              <a:lnSpc>
                <a:spcPct val="115000"/>
              </a:lnSpc>
              <a:spcBef>
                <a:spcPts val="1200"/>
              </a:spcBef>
              <a:spcAft>
                <a:spcPts val="1200"/>
              </a:spcAft>
            </a:pPr>
            <a:r>
              <a:rPr lang="en-IN" sz="1800" strike="noStrike" dirty="0">
                <a:effectLst/>
                <a:latin typeface="Times New Roman" panose="02020603050405020304" pitchFamily="18" charset="0"/>
                <a:ea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(Yuan et al. 2023)</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Czarniak, Eugene. 2000. A maximum-entropy inspired parser. In NAACL ’00, 132-139.Collins, Michael. 2003. Head-driven statistical models for natural language parsing. In Computational</a:t>
            </a:r>
            <a:endParaRPr lang="en-IN" sz="1800" dirty="0">
              <a:effectLst/>
              <a:latin typeface="Times New Roman" panose="02020603050405020304" pitchFamily="18" charset="0"/>
              <a:ea typeface="Arial" panose="020B0604020202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360238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Content Placeholder 16">
            <a:extLst>
              <a:ext uri="{FF2B5EF4-FFF2-40B4-BE49-F238E27FC236}">
                <a16:creationId xmlns:a16="http://schemas.microsoft.com/office/drawing/2014/main" id="{901FFF20-0AF5-1A15-6969-85DA3AE6DE47}"/>
              </a:ext>
            </a:extLst>
          </p:cNvPr>
          <p:cNvPicPr>
            <a:picLocks noGrp="1" noChangeAspect="1"/>
          </p:cNvPicPr>
          <p:nvPr>
            <p:ph idx="1"/>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68260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77DD4A-753A-F332-8191-F4E2BF627C30}"/>
              </a:ext>
            </a:extLst>
          </p:cNvPr>
          <p:cNvSpPr>
            <a:spLocks noGrp="1"/>
          </p:cNvSpPr>
          <p:nvPr>
            <p:ph idx="1"/>
          </p:nvPr>
        </p:nvSpPr>
        <p:spPr>
          <a:xfrm>
            <a:off x="1103312" y="350520"/>
            <a:ext cx="8946541" cy="5897879"/>
          </a:xfrm>
        </p:spPr>
        <p:txBody>
          <a:bodyPr>
            <a:normAutofit fontScale="92500" lnSpcReduction="10000"/>
          </a:bodyPr>
          <a:lstStyle/>
          <a:p>
            <a:pPr algn="just">
              <a:lnSpc>
                <a:spcPct val="115000"/>
              </a:lnSpc>
              <a:spcAft>
                <a:spcPts val="800"/>
              </a:spcAft>
            </a:pPr>
            <a:r>
              <a:rPr lang="en-US" sz="2100" b="1" dirty="0">
                <a:solidFill>
                  <a:srgbClr val="00B0F0"/>
                </a:solidFill>
                <a:effectLst/>
                <a:latin typeface="Times New Roman" panose="02020603050405020304" pitchFamily="18" charset="0"/>
                <a:ea typeface="Times New Roman" panose="02020603050405020304" pitchFamily="18" charset="0"/>
                <a:cs typeface="Times New Roman" panose="02020603050405020304" pitchFamily="18" charset="0"/>
              </a:rPr>
              <a:t>ABSTRACT:</a:t>
            </a:r>
            <a:endParaRPr lang="en-IN" sz="2100" dirty="0">
              <a:solidFill>
                <a:srgbClr val="00B0F0"/>
              </a:solidFill>
              <a:effectLst/>
              <a:latin typeface="Times New Roman" panose="02020603050405020304" pitchFamily="18" charset="0"/>
              <a:ea typeface="Calibri" panose="020F0502020204030204" pitchFamily="34" charset="0"/>
              <a:cs typeface="Times New Roman" panose="02020603050405020304" pitchFamily="18" charset="0"/>
            </a:endParaRPr>
          </a:p>
          <a:p>
            <a:pPr indent="457200" algn="just">
              <a:lnSpc>
                <a:spcPct val="115000"/>
              </a:lnSpc>
              <a:spcBef>
                <a:spcPts val="1200"/>
              </a:spcBef>
              <a:spcAft>
                <a:spcPts val="1200"/>
              </a:spcAft>
            </a:pPr>
            <a:r>
              <a:rPr lang="en-US" sz="2100" dirty="0">
                <a:effectLst/>
                <a:latin typeface="Times New Roman" panose="02020603050405020304" pitchFamily="18" charset="0"/>
                <a:ea typeface="Times New Roman" panose="02020603050405020304" pitchFamily="18" charset="0"/>
                <a:cs typeface="Times New Roman" panose="02020603050405020304" pitchFamily="18" charset="0"/>
              </a:rPr>
              <a:t>Parse Guard Pro represents a significant advancement in input string validation, utilizing predictive parsing techniques to greatly improve accuracy and efficiency. By seamlessly integrating predictive parsing into developers' workflows, this tool empowers them to ensure the integrity and security of their software solutions with unparalleled ease. Its user-centric design streamlines the validation process, offering developers a seamless experience that fits naturally into their existing workflows.</a:t>
            </a:r>
            <a:endParaRPr lang="en-IN" sz="21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7200" algn="just">
              <a:lnSpc>
                <a:spcPct val="115000"/>
              </a:lnSpc>
              <a:spcBef>
                <a:spcPts val="1200"/>
              </a:spcBef>
              <a:spcAft>
                <a:spcPts val="1200"/>
              </a:spcAft>
            </a:pPr>
            <a:r>
              <a:rPr lang="en-US" sz="2100" dirty="0">
                <a:effectLst/>
                <a:latin typeface="Times New Roman" panose="02020603050405020304" pitchFamily="18" charset="0"/>
                <a:ea typeface="Times New Roman" panose="02020603050405020304" pitchFamily="18" charset="0"/>
                <a:cs typeface="Times New Roman" panose="02020603050405020304" pitchFamily="18" charset="0"/>
              </a:rPr>
              <a:t>Additionally, Parse Guard Pro provides flexibility and adaptability in validation criteria, allowing developers to customize and tailor the validation process to meet the specific requirements of their projects. It offers comprehensive feedback and fault detection, swiftly identifying issues in input strings and facilitating efficient debugging and problem resolution. Furthermore, Parse Guard Pro enhances data security and integrity by enforcing rigorous validation standards, setting new benchmarks for validation techniques across diverse applications. With its simplified design, Parse Guard Pro accelerates the software development cycle, promoting agility and iteration in software engineering methods while ensuring reliable validation outcomes.</a:t>
            </a:r>
            <a:endParaRPr lang="en-IN" sz="2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049232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FB65EE7-C57C-2DE1-25F9-DE26E6E4C14B}"/>
              </a:ext>
            </a:extLst>
          </p:cNvPr>
          <p:cNvSpPr>
            <a:spLocks noGrp="1"/>
          </p:cNvSpPr>
          <p:nvPr>
            <p:ph idx="1"/>
          </p:nvPr>
        </p:nvSpPr>
        <p:spPr>
          <a:xfrm>
            <a:off x="1103312" y="518160"/>
            <a:ext cx="8946541" cy="5730239"/>
          </a:xfrm>
        </p:spPr>
        <p:txBody>
          <a:bodyPr>
            <a:normAutofit/>
          </a:bodyPr>
          <a:lstStyle/>
          <a:p>
            <a:pPr algn="just">
              <a:lnSpc>
                <a:spcPct val="115000"/>
              </a:lnSpc>
              <a:spcBef>
                <a:spcPts val="1200"/>
              </a:spcBef>
              <a:spcAft>
                <a:spcPts val="1200"/>
              </a:spcAft>
            </a:pPr>
            <a:r>
              <a:rPr lang="en-IN" sz="1800" b="1" dirty="0">
                <a:solidFill>
                  <a:srgbClr val="92D050"/>
                </a:solidFill>
                <a:effectLst/>
                <a:latin typeface="Times New Roman" panose="02020603050405020304" pitchFamily="18" charset="0"/>
                <a:ea typeface="Times New Roman" panose="02020603050405020304" pitchFamily="18" charset="0"/>
              </a:rPr>
              <a:t>LITERATURE REVIEW</a:t>
            </a:r>
            <a:endParaRPr lang="en-IN" sz="1800" dirty="0">
              <a:solidFill>
                <a:srgbClr val="92D050"/>
              </a:solidFill>
              <a:effectLst/>
              <a:latin typeface="Arial" panose="020B0604020202020204" pitchFamily="34" charset="0"/>
              <a:ea typeface="Arial" panose="020B0604020202020204" pitchFamily="34" charset="0"/>
            </a:endParaRPr>
          </a:p>
          <a:p>
            <a:r>
              <a:rPr lang="en-IN" sz="1800" b="1" dirty="0">
                <a:effectLst/>
                <a:latin typeface="Times New Roman" panose="02020603050405020304" pitchFamily="18" charset="0"/>
                <a:ea typeface="Times New Roman" panose="02020603050405020304" pitchFamily="18" charset="0"/>
              </a:rPr>
              <a:t> </a:t>
            </a:r>
            <a:r>
              <a:rPr lang="en-IN" sz="1800" dirty="0">
                <a:effectLst/>
                <a:latin typeface="Times New Roman" panose="02020603050405020304" pitchFamily="18" charset="0"/>
                <a:ea typeface="Times New Roman" panose="02020603050405020304" pitchFamily="18" charset="0"/>
              </a:rPr>
              <a:t>In the realm of input string validation, traditional methods have often relied on manual coding or regular expressions to enforce grammatical rules and ensure data integrity. However, these approaches have proven to be cumbersome and error-prone, particularly when dealing with complex input structures and evolving software requirements. As a response to these challenges, researchers have explored various automated validation techniques, with predictive parsing emerging as a promising solution. Predictive parsing leverages context-free grammars to anticipate the structure of input strings and validate them against predefined rules. This technique offers several advantages over traditional methods, including higher accuracy, greater flexibility, and improved efficiency. </a:t>
            </a:r>
            <a:r>
              <a:rPr lang="en-IN" sz="1800" u="none" strike="noStrike" dirty="0">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a:t>
            </a:r>
            <a:r>
              <a:rPr lang="en-IN" sz="1800" u="none" strike="noStrike" dirty="0" err="1">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Grune</a:t>
            </a:r>
            <a:r>
              <a:rPr lang="en-IN" sz="1800" u="none" strike="noStrike" dirty="0">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 and Jacobs 2007)</a:t>
            </a:r>
            <a:r>
              <a:rPr lang="en-IN" sz="1800" dirty="0">
                <a:effectLst/>
                <a:latin typeface="Times New Roman" panose="02020603050405020304" pitchFamily="18" charset="0"/>
                <a:ea typeface="Times New Roman" panose="02020603050405020304" pitchFamily="18" charset="0"/>
              </a:rPr>
              <a:t> have demonstrated the effectiveness of predictive parsing in detecting errors and providing comprehensive feedback, thereby streamlining the validation process and enhancing the reliability of software systems</a:t>
            </a:r>
            <a:r>
              <a:rPr lang="en-IN" sz="1800" u="none" strike="noStrike" dirty="0">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a:t>
            </a:r>
            <a:r>
              <a:rPr lang="en-IN" sz="1800" u="none" strike="noStrike" dirty="0" err="1">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Grune</a:t>
            </a:r>
            <a:r>
              <a:rPr lang="en-IN" sz="1800" u="none" strike="noStrike" dirty="0">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 and Jacobs 2007; Bunt, Carroll, and </a:t>
            </a:r>
            <a:r>
              <a:rPr lang="en-IN" sz="1800" u="none" strike="noStrike" dirty="0" err="1">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Satta</a:t>
            </a:r>
            <a:r>
              <a:rPr lang="en-IN" sz="1800" u="none" strike="noStrike" dirty="0">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 2006)</a:t>
            </a:r>
            <a:endParaRPr lang="en-IN" dirty="0"/>
          </a:p>
        </p:txBody>
      </p:sp>
    </p:spTree>
    <p:extLst>
      <p:ext uri="{BB962C8B-B14F-4D97-AF65-F5344CB8AC3E}">
        <p14:creationId xmlns:p14="http://schemas.microsoft.com/office/powerpoint/2010/main" val="2086490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6A2740-8D2C-0AAC-470D-1DD6095998A9}"/>
              </a:ext>
            </a:extLst>
          </p:cNvPr>
          <p:cNvSpPr>
            <a:spLocks noGrp="1"/>
          </p:cNvSpPr>
          <p:nvPr>
            <p:ph idx="1"/>
          </p:nvPr>
        </p:nvSpPr>
        <p:spPr>
          <a:xfrm>
            <a:off x="1103312" y="685800"/>
            <a:ext cx="8946541" cy="5562599"/>
          </a:xfrm>
        </p:spPr>
        <p:txBody>
          <a:bodyPr>
            <a:normAutofit/>
          </a:bodyPr>
          <a:lstStyle/>
          <a:p>
            <a:pPr>
              <a:lnSpc>
                <a:spcPct val="115000"/>
              </a:lnSpc>
              <a:spcAft>
                <a:spcPts val="600"/>
              </a:spcAft>
            </a:pPr>
            <a:r>
              <a:rPr lang="en-IN" sz="1800" dirty="0">
                <a:solidFill>
                  <a:srgbClr val="0D0D0D"/>
                </a:solidFill>
                <a:effectLst/>
                <a:latin typeface="Times New Roman" panose="02020603050405020304" pitchFamily="18" charset="0"/>
                <a:ea typeface="Times New Roman" panose="02020603050405020304" pitchFamily="18" charset="0"/>
              </a:rPr>
              <a:t> </a:t>
            </a:r>
            <a:r>
              <a:rPr lang="en-IN" sz="1800" b="1" dirty="0">
                <a:solidFill>
                  <a:srgbClr val="00B0F0"/>
                </a:solidFill>
                <a:effectLst/>
                <a:latin typeface="Times New Roman" panose="02020603050405020304" pitchFamily="18" charset="0"/>
                <a:ea typeface="Times New Roman" panose="02020603050405020304" pitchFamily="18" charset="0"/>
              </a:rPr>
              <a:t>METHODOLOGY</a:t>
            </a:r>
            <a:r>
              <a:rPr lang="en-IN" sz="1800" dirty="0">
                <a:solidFill>
                  <a:srgbClr val="00B0F0"/>
                </a:solidFill>
                <a:effectLst/>
                <a:latin typeface="Times New Roman" panose="02020603050405020304" pitchFamily="18" charset="0"/>
                <a:ea typeface="Times New Roman" panose="02020603050405020304" pitchFamily="18" charset="0"/>
              </a:rPr>
              <a:t>:</a:t>
            </a:r>
            <a:endParaRPr lang="en-IN" sz="1800" dirty="0">
              <a:solidFill>
                <a:srgbClr val="00B0F0"/>
              </a:solidFill>
              <a:effectLst/>
              <a:latin typeface="Arial" panose="020B0604020202020204" pitchFamily="34" charset="0"/>
              <a:ea typeface="Arial" panose="020B0604020202020204" pitchFamily="34" charset="0"/>
            </a:endParaRPr>
          </a:p>
          <a:p>
            <a:pPr>
              <a:lnSpc>
                <a:spcPct val="115000"/>
              </a:lnSpc>
              <a:spcAft>
                <a:spcPts val="600"/>
              </a:spcAft>
            </a:pPr>
            <a:r>
              <a:rPr lang="en-IN" sz="1800" dirty="0">
                <a:effectLst/>
                <a:latin typeface="Times New Roman" panose="02020603050405020304" pitchFamily="18" charset="0"/>
                <a:ea typeface="Times New Roman" panose="02020603050405020304" pitchFamily="18" charset="0"/>
              </a:rPr>
              <a:t>In the first phase, data collection and preprocessing, a diverse dataset of input strings will be gathered to serve as the basis for training and testing the predictive parsing algorithm. These input strings will encompass various grammatical structures and patterns commonly encountered in real-world applications to ensure the robustness and generalizability of the algorithm. Additionally, preprocessing steps will be conducted to clean and standardize the input data, removing any inconsistencies or anomalies that may affect the performance of the predictive parsing algorithm.</a:t>
            </a:r>
            <a:endParaRPr lang="en-IN" sz="1800" dirty="0">
              <a:effectLst/>
              <a:latin typeface="Arial" panose="020B0604020202020204" pitchFamily="34" charset="0"/>
              <a:ea typeface="Arial" panose="020B0604020202020204" pitchFamily="34" charset="0"/>
            </a:endParaRPr>
          </a:p>
          <a:p>
            <a:r>
              <a:rPr lang="en-IN" sz="1800" dirty="0">
                <a:effectLst/>
                <a:latin typeface="Times New Roman" panose="02020603050405020304" pitchFamily="18" charset="0"/>
                <a:ea typeface="Times New Roman" panose="02020603050405020304" pitchFamily="18" charset="0"/>
              </a:rPr>
              <a:t> The second phase focuses on the implementation of the predictive parsing algorithm within the Parse Guard Pro framework. This involves translating the theoretical concepts of predictive parsing into practical code, incorporating optimizations and efficiency enhancements to improve runtime performance. The algorithm will be designed to dynamically generate parsing tables based on the input grammar, enabling Parse Guard Pro to adapt to different validation requirements seamlessly. </a:t>
            </a:r>
            <a:endParaRPr lang="en-IN" dirty="0"/>
          </a:p>
        </p:txBody>
      </p:sp>
    </p:spTree>
    <p:extLst>
      <p:ext uri="{BB962C8B-B14F-4D97-AF65-F5344CB8AC3E}">
        <p14:creationId xmlns:p14="http://schemas.microsoft.com/office/powerpoint/2010/main" val="29651629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32CCDBF-5710-AC80-DC42-C85E9E44290A}"/>
              </a:ext>
            </a:extLst>
          </p:cNvPr>
          <p:cNvSpPr>
            <a:spLocks noGrp="1"/>
          </p:cNvSpPr>
          <p:nvPr>
            <p:ph idx="1"/>
          </p:nvPr>
        </p:nvSpPr>
        <p:spPr>
          <a:xfrm>
            <a:off x="1103313" y="259080"/>
            <a:ext cx="8947150" cy="5989320"/>
          </a:xfrm>
        </p:spPr>
        <p:txBody>
          <a:bodyPr>
            <a:normAutofit fontScale="92500" lnSpcReduction="20000"/>
          </a:bodyPr>
          <a:lstStyle/>
          <a:p>
            <a:pPr algn="just"/>
            <a:r>
              <a:rPr lang="en-US" sz="2100" b="1" dirty="0">
                <a:solidFill>
                  <a:schemeClr val="accent5"/>
                </a:solidFill>
              </a:rPr>
              <a:t>Introduction:</a:t>
            </a:r>
          </a:p>
          <a:p>
            <a:pPr algn="just"/>
            <a:r>
              <a:rPr lang="en-US" sz="2100" dirty="0"/>
              <a:t>Parse Guard Pro introduces a revolutionary approach to input string validation, leveraging cutting-edge predictive parsing techniques to redefine the accuracy and efficiency of this fundamental aspect of software development. By seamlessly integrating predictive parsing into developers' workflows, this tool empowers them to ensure the integrity and security of their software solutions with unparalleled ease and precision. Its user-centric design streamlines the validation process, providing developers with a seamless experience that seamlessly aligns with their existing workflows. Moreover, Parse Guard Pro offers developers unparalleled flexibility and adaptability in validation criteria, enabling them to customize and refine the validation process to meet the unique requirements of their projects. This</a:t>
            </a:r>
            <a:r>
              <a:rPr lang="en-US" sz="1900" dirty="0"/>
              <a:t> groundbreaking tool offers comprehensive feedback and fault detection capabilities, swiftly identifying issues in input strings and facilitating efficient debugging and problem resolution. Additionally, Parse Guard Pro enhances data security and integrity by enforcing rigorous validation standards, setting new benchmarks for validation techniques across a diverse range of applications. With its streamlined design, Parse Guard Pro accelerates the software development cycle, fostering agility and iteration in software engineering methods while ensuring consistent and reliable validation outcomes. This paradigm-shifting tool represents a significant advancement in input string validation, offering unmatched simplicity, speed, and reliability, and reshaping validation paradigms in contemporary software development. </a:t>
            </a:r>
            <a:endParaRPr lang="en-IN" dirty="0"/>
          </a:p>
        </p:txBody>
      </p:sp>
    </p:spTree>
    <p:extLst>
      <p:ext uri="{BB962C8B-B14F-4D97-AF65-F5344CB8AC3E}">
        <p14:creationId xmlns:p14="http://schemas.microsoft.com/office/powerpoint/2010/main" val="2324743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6C2BD4-85DC-700F-9DD8-754935C95D87}"/>
              </a:ext>
            </a:extLst>
          </p:cNvPr>
          <p:cNvSpPr>
            <a:spLocks noGrp="1"/>
          </p:cNvSpPr>
          <p:nvPr>
            <p:ph idx="1"/>
          </p:nvPr>
        </p:nvSpPr>
        <p:spPr>
          <a:xfrm>
            <a:off x="1103312" y="625152"/>
            <a:ext cx="8946541" cy="5623248"/>
          </a:xfrm>
        </p:spPr>
        <p:txBody>
          <a:bodyPr/>
          <a:lstStyle/>
          <a:p>
            <a:pPr algn="just">
              <a:lnSpc>
                <a:spcPct val="115000"/>
              </a:lnSpc>
              <a:spcBef>
                <a:spcPts val="1200"/>
              </a:spcBef>
              <a:spcAft>
                <a:spcPts val="1200"/>
              </a:spcAft>
            </a:pPr>
            <a:r>
              <a:rPr lang="en-US" sz="1800" b="1" dirty="0">
                <a:solidFill>
                  <a:srgbClr val="00B0F0"/>
                </a:solidFill>
                <a:effectLst/>
                <a:latin typeface="Times New Roman" panose="02020603050405020304" pitchFamily="18" charset="0"/>
                <a:ea typeface="Times New Roman" panose="02020603050405020304" pitchFamily="18" charset="0"/>
                <a:cs typeface="Times New Roman" panose="02020603050405020304" pitchFamily="18" charset="0"/>
              </a:rPr>
              <a:t>Problem Statement:</a:t>
            </a:r>
            <a:endParaRPr lang="en-IN" sz="1800" dirty="0">
              <a:solidFill>
                <a:srgbClr val="00B0F0"/>
              </a:solidFill>
              <a:effectLst/>
              <a:latin typeface="Times New Roman" panose="02020603050405020304" pitchFamily="18" charset="0"/>
              <a:ea typeface="Calibri" panose="020F0502020204030204" pitchFamily="34" charset="0"/>
              <a:cs typeface="Times New Roman" panose="02020603050405020304" pitchFamily="18" charset="0"/>
            </a:endParaRPr>
          </a:p>
          <a:p>
            <a:pPr indent="457200" algn="just">
              <a:lnSpc>
                <a:spcPct val="115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modern software development, ensuring data integrity and security is paramount. However, conventional input validation techniques often fall short in detecting and preventing sophisticated attacks, leading to vulnerabilities and breaches. This is particularly true for applications handling user inputs, where malicious actors exploit vulnerabilities to gain unauthorized access, inject malicious code, or manipulate data.</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7200" algn="just">
              <a:lnSpc>
                <a:spcPct val="115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Existing input validation methods typically rely on static rules or regular expressions, which are limited in their ability to handle complex input patterns and evolving attack vectors. Consequently, developers face challenges in building robust and resilient applications capable of defending against a wide range of input-based threats.</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156362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B0E4E5F-2EDD-178B-466A-5F9A4319B3D6}"/>
              </a:ext>
            </a:extLst>
          </p:cNvPr>
          <p:cNvSpPr>
            <a:spLocks noGrp="1"/>
          </p:cNvSpPr>
          <p:nvPr>
            <p:ph idx="1"/>
          </p:nvPr>
        </p:nvSpPr>
        <p:spPr>
          <a:xfrm>
            <a:off x="1103312" y="441960"/>
            <a:ext cx="8946541" cy="5806439"/>
          </a:xfrm>
        </p:spPr>
        <p:txBody>
          <a:bodyPr/>
          <a:lstStyle/>
          <a:p>
            <a:r>
              <a:rPr lang="en-US" dirty="0">
                <a:solidFill>
                  <a:schemeClr val="accent5"/>
                </a:solidFill>
                <a:latin typeface="Times New Roman" panose="02020603050405020304" pitchFamily="18" charset="0"/>
                <a:cs typeface="Times New Roman" panose="02020603050405020304" pitchFamily="18" charset="0"/>
              </a:rPr>
              <a:t>User Interface Design and Prototyping </a:t>
            </a:r>
          </a:p>
          <a:p>
            <a:r>
              <a:rPr lang="en-US" dirty="0">
                <a:latin typeface="Times New Roman" panose="02020603050405020304" pitchFamily="18" charset="0"/>
                <a:cs typeface="Times New Roman" panose="02020603050405020304" pitchFamily="18" charset="0"/>
              </a:rPr>
              <a:t>•	Commence the development of Parse Guard Pro's user interface in alignment with the finalized design and specifications.</a:t>
            </a:r>
          </a:p>
          <a:p>
            <a:r>
              <a:rPr lang="en-US" dirty="0">
                <a:latin typeface="Times New Roman" panose="02020603050405020304" pitchFamily="18" charset="0"/>
                <a:cs typeface="Times New Roman" panose="02020603050405020304" pitchFamily="18" charset="0"/>
              </a:rPr>
              <a:t>•	Implement core features, including a visually appealing interface, interactive elements, and informative feedback for users.</a:t>
            </a:r>
          </a:p>
          <a:p>
            <a:r>
              <a:rPr lang="en-US" dirty="0">
                <a:latin typeface="Times New Roman" panose="02020603050405020304" pitchFamily="18" charset="0"/>
                <a:cs typeface="Times New Roman" panose="02020603050405020304" pitchFamily="18" charset="0"/>
              </a:rPr>
              <a:t>•	Employ an iterative testing approach to identify and resolve potential issues promptly, ensuring the reliability and functionality of Parse Guard Pro's user interface.</a:t>
            </a:r>
          </a:p>
          <a:p>
            <a:pPr algn="just">
              <a:lnSpc>
                <a:spcPct val="115000"/>
              </a:lnSpc>
              <a:spcAft>
                <a:spcPts val="600"/>
              </a:spcAft>
            </a:pPr>
            <a:r>
              <a:rPr lang="en-US" sz="1800" b="1" dirty="0">
                <a:solidFill>
                  <a:schemeClr val="accent1">
                    <a:lumMod val="60000"/>
                    <a:lumOff val="4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Documentation</a:t>
            </a:r>
            <a:endParaRPr lang="en-IN" sz="1800" dirty="0">
              <a:solidFill>
                <a:schemeClr val="accent1">
                  <a:lumMod val="60000"/>
                  <a:lumOff val="40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Document the development process comprehensively, capturing key decisions, methodologies, and considerations made during the implementation phase of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ParseGuard</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Pro</a:t>
            </a:r>
            <a:endParaRPr lang="en-US" dirty="0">
              <a:latin typeface="Times New Roman" panose="02020603050405020304" pitchFamily="18" charset="0"/>
              <a:cs typeface="Times New Roman" panose="02020603050405020304" pitchFamily="18" charset="0"/>
            </a:endParaRPr>
          </a:p>
          <a:p>
            <a:endParaRPr lang="en-US" dirty="0"/>
          </a:p>
          <a:p>
            <a:endParaRPr lang="en-IN" dirty="0"/>
          </a:p>
        </p:txBody>
      </p:sp>
    </p:spTree>
    <p:extLst>
      <p:ext uri="{BB962C8B-B14F-4D97-AF65-F5344CB8AC3E}">
        <p14:creationId xmlns:p14="http://schemas.microsoft.com/office/powerpoint/2010/main" val="337486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1124886-2C43-856E-2BA9-3B568E09470F}"/>
              </a:ext>
            </a:extLst>
          </p:cNvPr>
          <p:cNvSpPr>
            <a:spLocks noGrp="1"/>
          </p:cNvSpPr>
          <p:nvPr>
            <p:ph idx="1"/>
          </p:nvPr>
        </p:nvSpPr>
        <p:spPr>
          <a:xfrm>
            <a:off x="1103312" y="223936"/>
            <a:ext cx="8946541" cy="6024464"/>
          </a:xfrm>
        </p:spPr>
        <p:txBody>
          <a:bodyPr>
            <a:normAutofit/>
          </a:bodyPr>
          <a:lstStyle/>
          <a:p>
            <a:pPr algn="just">
              <a:lnSpc>
                <a:spcPct val="115000"/>
              </a:lnSpc>
              <a:spcAft>
                <a:spcPts val="800"/>
              </a:spcAft>
              <a:tabLst>
                <a:tab pos="777240" algn="l"/>
              </a:tabLst>
            </a:pPr>
            <a:r>
              <a:rPr lang="en-US" sz="1800" b="1" dirty="0">
                <a:solidFill>
                  <a:srgbClr val="0070C0"/>
                </a:solidFill>
                <a:effectLst/>
                <a:latin typeface="Times New Roman" panose="02020603050405020304" pitchFamily="18" charset="0"/>
                <a:ea typeface="Times New Roman" panose="02020603050405020304" pitchFamily="18" charset="0"/>
              </a:rPr>
              <a:t>Real-time Monitoring:</a:t>
            </a:r>
            <a:endParaRPr lang="en-IN" sz="1800" dirty="0">
              <a:solidFill>
                <a:srgbClr val="0070C0"/>
              </a:solidFill>
              <a:effectLst/>
              <a:latin typeface="Calibri" panose="020F0502020204030204" pitchFamily="34" charset="0"/>
              <a:ea typeface="Calibri" panose="020F0502020204030204" pitchFamily="34" charset="0"/>
            </a:endParaRPr>
          </a:p>
          <a:p>
            <a:pPr marL="342900" lvl="0" indent="-342900" algn="just">
              <a:lnSpc>
                <a:spcPct val="115000"/>
              </a:lnSpc>
              <a:spcAft>
                <a:spcPts val="800"/>
              </a:spcAft>
              <a:buFont typeface="Arial" panose="020B0604020202020204" pitchFamily="34" charset="0"/>
              <a:buChar char="●"/>
              <a:tabLst>
                <a:tab pos="777240" algn="l"/>
              </a:tabLst>
            </a:pPr>
            <a:r>
              <a:rPr lang="en-US" sz="1800" dirty="0">
                <a:effectLst/>
                <a:latin typeface="Times New Roman" panose="02020603050405020304" pitchFamily="18" charset="0"/>
                <a:ea typeface="Times New Roman" panose="02020603050405020304" pitchFamily="18" charset="0"/>
                <a:cs typeface="Noto Sans Symbols"/>
              </a:rPr>
              <a:t>Positioned on the dashboard to provide real-time monitoring of network security.</a:t>
            </a:r>
            <a:endParaRPr lang="en-IN" sz="1800" dirty="0">
              <a:effectLst/>
              <a:latin typeface="Noto Sans Symbols"/>
              <a:ea typeface="Noto Sans Symbols"/>
              <a:cs typeface="Noto Sans Symbols"/>
            </a:endParaRPr>
          </a:p>
          <a:p>
            <a:pPr marL="342900" lvl="0" indent="-342900" algn="just">
              <a:lnSpc>
                <a:spcPct val="115000"/>
              </a:lnSpc>
              <a:spcAft>
                <a:spcPts val="800"/>
              </a:spcAft>
              <a:buFont typeface="Arial" panose="020B0604020202020204" pitchFamily="34" charset="0"/>
              <a:buChar char="●"/>
              <a:tabLst>
                <a:tab pos="777240" algn="l"/>
              </a:tabLst>
            </a:pPr>
            <a:r>
              <a:rPr lang="en-US" sz="1800" dirty="0">
                <a:effectLst/>
                <a:latin typeface="Times New Roman" panose="02020603050405020304" pitchFamily="18" charset="0"/>
                <a:ea typeface="Times New Roman" panose="02020603050405020304" pitchFamily="18" charset="0"/>
                <a:cs typeface="Noto Sans Symbols"/>
              </a:rPr>
              <a:t>Widgets offer live statistics such as active scans, discovered threats, and system resource utilization.</a:t>
            </a:r>
            <a:endParaRPr lang="en-IN" sz="1800" dirty="0">
              <a:effectLst/>
              <a:latin typeface="Calibri" panose="020F0502020204030204" pitchFamily="34" charset="0"/>
              <a:ea typeface="Calibri" panose="020F0502020204030204" pitchFamily="34" charset="0"/>
            </a:endParaRPr>
          </a:p>
          <a:p>
            <a:pPr algn="just">
              <a:lnSpc>
                <a:spcPct val="115000"/>
              </a:lnSpc>
              <a:spcAft>
                <a:spcPts val="800"/>
              </a:spcAft>
              <a:tabLst>
                <a:tab pos="777240" algn="l"/>
              </a:tabLst>
            </a:pPr>
            <a:r>
              <a:rPr lang="en-US" sz="1800" b="1" dirty="0">
                <a:solidFill>
                  <a:schemeClr val="accent5"/>
                </a:solidFill>
                <a:effectLst/>
                <a:latin typeface="Times New Roman" panose="02020603050405020304" pitchFamily="18" charset="0"/>
                <a:ea typeface="Times New Roman" panose="02020603050405020304" pitchFamily="18" charset="0"/>
              </a:rPr>
              <a:t>Collaboration Features:</a:t>
            </a:r>
            <a:endParaRPr lang="en-IN" sz="1800" dirty="0">
              <a:solidFill>
                <a:schemeClr val="accent5"/>
              </a:solidFill>
              <a:effectLst/>
              <a:latin typeface="Calibri" panose="020F0502020204030204" pitchFamily="34" charset="0"/>
              <a:ea typeface="Calibri" panose="020F0502020204030204" pitchFamily="34" charset="0"/>
            </a:endParaRPr>
          </a:p>
          <a:p>
            <a:pPr marL="342900" lvl="0" indent="-342900" algn="just">
              <a:lnSpc>
                <a:spcPct val="115000"/>
              </a:lnSpc>
              <a:spcAft>
                <a:spcPts val="800"/>
              </a:spcAft>
              <a:buFont typeface="Arial" panose="020B0604020202020204" pitchFamily="34" charset="0"/>
              <a:buChar char="●"/>
              <a:tabLst>
                <a:tab pos="777240" algn="l"/>
              </a:tabLst>
            </a:pPr>
            <a:r>
              <a:rPr lang="en-US" sz="1800" dirty="0">
                <a:effectLst/>
                <a:latin typeface="Times New Roman" panose="02020603050405020304" pitchFamily="18" charset="0"/>
                <a:ea typeface="Times New Roman" panose="02020603050405020304" pitchFamily="18" charset="0"/>
                <a:cs typeface="Noto Sans Symbols"/>
              </a:rPr>
              <a:t>Located within scan findings or reports.</a:t>
            </a:r>
            <a:endParaRPr lang="en-IN" sz="1800" dirty="0">
              <a:effectLst/>
              <a:latin typeface="Noto Sans Symbols"/>
              <a:ea typeface="Noto Sans Symbols"/>
              <a:cs typeface="Noto Sans Symbols"/>
            </a:endParaRPr>
          </a:p>
          <a:p>
            <a:pPr marL="342900" lvl="0" indent="-342900" algn="just">
              <a:lnSpc>
                <a:spcPct val="115000"/>
              </a:lnSpc>
              <a:spcAft>
                <a:spcPts val="800"/>
              </a:spcAft>
              <a:buFont typeface="Arial" panose="020B0604020202020204" pitchFamily="34" charset="0"/>
              <a:buChar char="●"/>
              <a:tabLst>
                <a:tab pos="777240" algn="l"/>
              </a:tabLst>
            </a:pPr>
            <a:r>
              <a:rPr lang="en-US" sz="1800" dirty="0">
                <a:effectLst/>
                <a:latin typeface="Times New Roman" panose="02020603050405020304" pitchFamily="18" charset="0"/>
                <a:ea typeface="Times New Roman" panose="02020603050405020304" pitchFamily="18" charset="0"/>
                <a:cs typeface="Noto Sans Symbols"/>
              </a:rPr>
              <a:t>Allowing users to post comments, annotations, or notes on specific vulnerabilities or findings enables team members to collaborate and share knowledge more effectively.</a:t>
            </a:r>
            <a:endParaRPr lang="en-IN" sz="1800" dirty="0">
              <a:effectLst/>
              <a:latin typeface="Noto Sans Symbols"/>
              <a:ea typeface="Noto Sans Symbols"/>
              <a:cs typeface="Noto Sans Symbols"/>
            </a:endParaRPr>
          </a:p>
          <a:p>
            <a:pPr algn="just">
              <a:lnSpc>
                <a:spcPct val="115000"/>
              </a:lnSpc>
              <a:spcAft>
                <a:spcPts val="800"/>
              </a:spcAft>
              <a:tabLst>
                <a:tab pos="777240" algn="l"/>
              </a:tabLst>
            </a:pPr>
            <a:r>
              <a:rPr lang="en-US" sz="1800" b="1" dirty="0">
                <a:solidFill>
                  <a:srgbClr val="FFFF00"/>
                </a:solidFill>
                <a:effectLst/>
                <a:latin typeface="Times New Roman" panose="02020603050405020304" pitchFamily="18" charset="0"/>
                <a:ea typeface="Times New Roman" panose="02020603050405020304" pitchFamily="18" charset="0"/>
              </a:rPr>
              <a:t>Trend Analysis:</a:t>
            </a:r>
            <a:endParaRPr lang="en-IN" sz="1800" dirty="0">
              <a:solidFill>
                <a:srgbClr val="FFFF00"/>
              </a:solidFill>
              <a:effectLst/>
              <a:latin typeface="Calibri" panose="020F0502020204030204" pitchFamily="34" charset="0"/>
              <a:ea typeface="Calibri" panose="020F0502020204030204" pitchFamily="34" charset="0"/>
            </a:endParaRPr>
          </a:p>
          <a:p>
            <a:pPr marL="342900" lvl="0" indent="-342900" algn="just">
              <a:lnSpc>
                <a:spcPct val="115000"/>
              </a:lnSpc>
              <a:spcAft>
                <a:spcPts val="800"/>
              </a:spcAft>
              <a:buFont typeface="Arial" panose="020B0604020202020204" pitchFamily="34" charset="0"/>
              <a:buChar char="●"/>
              <a:tabLst>
                <a:tab pos="777240" algn="l"/>
              </a:tabLst>
            </a:pPr>
            <a:r>
              <a:rPr lang="en-US" sz="1800" dirty="0">
                <a:effectLst/>
                <a:latin typeface="Times New Roman" panose="02020603050405020304" pitchFamily="18" charset="0"/>
                <a:ea typeface="Times New Roman" panose="02020603050405020304" pitchFamily="18" charset="0"/>
                <a:cs typeface="Noto Sans Symbols"/>
              </a:rPr>
              <a:t>Positioned in the reporting and analysis area.</a:t>
            </a:r>
            <a:endParaRPr lang="en-IN" sz="1800" dirty="0">
              <a:effectLst/>
              <a:latin typeface="Noto Sans Symbols"/>
              <a:ea typeface="Noto Sans Symbols"/>
              <a:cs typeface="Noto Sans Symbols"/>
            </a:endParaRPr>
          </a:p>
          <a:p>
            <a:pPr marL="342900" lvl="0" indent="-342900" algn="just">
              <a:lnSpc>
                <a:spcPct val="115000"/>
              </a:lnSpc>
              <a:spcAft>
                <a:spcPts val="800"/>
              </a:spcAft>
              <a:buFont typeface="Arial" panose="020B0604020202020204" pitchFamily="34" charset="0"/>
              <a:buChar char="●"/>
              <a:tabLst>
                <a:tab pos="777240" algn="l"/>
              </a:tabLst>
            </a:pPr>
            <a:r>
              <a:rPr lang="en-US" sz="1800" dirty="0">
                <a:effectLst/>
                <a:latin typeface="Times New Roman" panose="02020603050405020304" pitchFamily="18" charset="0"/>
                <a:ea typeface="Times New Roman" panose="02020603050405020304" pitchFamily="18" charset="0"/>
                <a:cs typeface="Noto Sans Symbols"/>
              </a:rPr>
              <a:t>The functionality offers interactive charts or graphs for visualizing patterns in scan results over time, such as the frequency of found vulnerabilities or changes in compliance status.</a:t>
            </a:r>
            <a:endParaRPr lang="en-IN" sz="1800" dirty="0">
              <a:effectLst/>
              <a:latin typeface="Noto Sans Symbols"/>
              <a:ea typeface="Noto Sans Symbols"/>
              <a:cs typeface="Noto Sans Symbols"/>
            </a:endParaRPr>
          </a:p>
          <a:p>
            <a:endParaRPr lang="en-IN" dirty="0"/>
          </a:p>
        </p:txBody>
      </p:sp>
    </p:spTree>
    <p:extLst>
      <p:ext uri="{BB962C8B-B14F-4D97-AF65-F5344CB8AC3E}">
        <p14:creationId xmlns:p14="http://schemas.microsoft.com/office/powerpoint/2010/main" val="40201910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340AE1-4E43-A7F5-B1E2-83175220574D}"/>
              </a:ext>
            </a:extLst>
          </p:cNvPr>
          <p:cNvSpPr>
            <a:spLocks noGrp="1"/>
          </p:cNvSpPr>
          <p:nvPr>
            <p:ph idx="1"/>
          </p:nvPr>
        </p:nvSpPr>
        <p:spPr>
          <a:xfrm>
            <a:off x="1103312" y="548640"/>
            <a:ext cx="8946541" cy="5699759"/>
          </a:xfrm>
        </p:spPr>
        <p:txBody>
          <a:bodyPr>
            <a:normAutofit/>
          </a:bodyPr>
          <a:lstStyle/>
          <a:p>
            <a:pPr algn="just">
              <a:lnSpc>
                <a:spcPct val="115000"/>
              </a:lnSpc>
              <a:spcAft>
                <a:spcPts val="800"/>
              </a:spcAft>
              <a:tabLst>
                <a:tab pos="777240" algn="l"/>
              </a:tabLst>
            </a:pPr>
            <a:r>
              <a:rPr lang="en-US" sz="1800" b="1"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Conclusion:</a:t>
            </a:r>
            <a:endParaRPr lang="en-IN" sz="18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Bef>
                <a:spcPts val="1200"/>
              </a:spcBef>
              <a:spcAft>
                <a:spcPts val="12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development of Parse Guard Pro represents a significant advancement in the field of input string validation, leveraging predictive parsing techniques to enhance accuracy, efficiency, and usability. Through the systematic implementation of predictive parsing algorithms and the integration of user-friendly interfaces, Parse Guard Pro provides developers with a powerful tool for ensuring the integrity and security of their software solutions. By automating the validation process and providing comprehensive feedback to users, Parse Guard Pro streamlines the development workflow and reduces the risk of errors and vulnerabilities in software systems. Furthermore, the rigorous evaluation and testing conducted throughout the development process demonstrate the reliability and effectiveness of Parse Guard Pro's predictive parsing technique, paving the way for its widespread adoption in software engineering practices.</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651883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29</TotalTime>
  <Words>1373</Words>
  <Application>Microsoft Office PowerPoint</Application>
  <PresentationFormat>Widescreen</PresentationFormat>
  <Paragraphs>41</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Century Gothic</vt:lpstr>
      <vt:lpstr>Noto Sans Symbols</vt:lpstr>
      <vt:lpstr>Times New Roman</vt:lpstr>
      <vt:lpstr>Wingdings 3</vt:lpstr>
      <vt:lpstr>Ion</vt:lpstr>
      <vt:lpstr> AN INPUT CHECKER WITH PREDICTIVE PARSING TECHNIQUE ON USER DEMAND: PARSEGUARD PRO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AN INPUT CHECKER WITH PREDICTIVE PARSING TECHNIQUE ON USER DEMAND: PARSEGUARD PRO</dc:title>
  <dc:creator>rakesh reddy</dc:creator>
  <cp:lastModifiedBy>rakesh reddy</cp:lastModifiedBy>
  <cp:revision>1</cp:revision>
  <dcterms:created xsi:type="dcterms:W3CDTF">2024-03-28T13:36:06Z</dcterms:created>
  <dcterms:modified xsi:type="dcterms:W3CDTF">2024-03-28T14:05:33Z</dcterms:modified>
</cp:coreProperties>
</file>

<file path=docProps/thumbnail.jpeg>
</file>